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3">
  <p:sldMasterIdLst>
    <p:sldMasterId id="2147483649" r:id="rId1"/>
  </p:sldMasterIdLst>
  <p:notesMasterIdLst>
    <p:notesMasterId r:id="rId21"/>
  </p:notesMasterIdLst>
  <p:handoutMasterIdLst>
    <p:handoutMasterId r:id="rId22"/>
  </p:handoutMasterIdLst>
  <p:sldIdLst>
    <p:sldId id="651" r:id="rId2"/>
    <p:sldId id="652" r:id="rId3"/>
    <p:sldId id="761" r:id="rId4"/>
    <p:sldId id="774" r:id="rId5"/>
    <p:sldId id="773" r:id="rId6"/>
    <p:sldId id="762" r:id="rId7"/>
    <p:sldId id="763" r:id="rId8"/>
    <p:sldId id="766" r:id="rId9"/>
    <p:sldId id="769" r:id="rId10"/>
    <p:sldId id="770" r:id="rId11"/>
    <p:sldId id="771" r:id="rId12"/>
    <p:sldId id="775" r:id="rId13"/>
    <p:sldId id="776" r:id="rId14"/>
    <p:sldId id="777" r:id="rId15"/>
    <p:sldId id="778" r:id="rId16"/>
    <p:sldId id="779" r:id="rId17"/>
    <p:sldId id="780" r:id="rId18"/>
    <p:sldId id="781" r:id="rId19"/>
    <p:sldId id="772" r:id="rId20"/>
  </p:sldIdLst>
  <p:sldSz cx="9144000" cy="6858000" type="screen4x3"/>
  <p:notesSz cx="6797675" cy="99282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FF0000"/>
    <a:srgbClr val="00CC99"/>
    <a:srgbClr val="CC99FF"/>
    <a:srgbClr val="FF3300"/>
    <a:srgbClr val="FF99FF"/>
    <a:srgbClr val="FF66CC"/>
    <a:srgbClr val="CCFFFF"/>
    <a:srgbClr val="CC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1" autoAdjust="0"/>
    <p:restoredTop sz="94524" autoAdjust="0"/>
  </p:normalViewPr>
  <p:slideViewPr>
    <p:cSldViewPr>
      <p:cViewPr varScale="1">
        <p:scale>
          <a:sx n="102" d="100"/>
          <a:sy n="102" d="100"/>
        </p:scale>
        <p:origin x="115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CB6D4-C414-421E-8ABC-7C15ED4D160F}" type="datetimeFigureOut">
              <a:rPr lang="ko-KR" altLang="en-US" smtClean="0"/>
              <a:pPr/>
              <a:t>2014-04-02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64F0FC-0CB7-40C0-B5EB-B95746A45D9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3900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2" tIns="45921" rIns="91842" bIns="45921" numCol="1" anchor="t" anchorCtr="0" compatLnSpc="1">
            <a:prstTxWarp prst="textNoShape">
              <a:avLst/>
            </a:prstTxWarp>
          </a:bodyPr>
          <a:lstStyle>
            <a:lvl1pPr defTabSz="919163"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2" tIns="45921" rIns="91842" bIns="45921" numCol="1" anchor="t" anchorCtr="0" compatLnSpc="1">
            <a:prstTxWarp prst="textNoShape">
              <a:avLst/>
            </a:prstTxWarp>
          </a:bodyPr>
          <a:lstStyle>
            <a:lvl1pPr algn="r" defTabSz="919163"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208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2" tIns="45921" rIns="91842" bIns="4592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2" tIns="45921" rIns="91842" bIns="45921" numCol="1" anchor="b" anchorCtr="0" compatLnSpc="1">
            <a:prstTxWarp prst="textNoShape">
              <a:avLst/>
            </a:prstTxWarp>
          </a:bodyPr>
          <a:lstStyle>
            <a:lvl1pPr defTabSz="919163"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42" tIns="45921" rIns="91842" bIns="45921" numCol="1" anchor="b" anchorCtr="0" compatLnSpc="1">
            <a:prstTxWarp prst="textNoShape">
              <a:avLst/>
            </a:prstTxWarp>
          </a:bodyPr>
          <a:lstStyle>
            <a:lvl1pPr algn="r" defTabSz="919163">
              <a:defRPr sz="1200"/>
            </a:lvl1pPr>
          </a:lstStyle>
          <a:p>
            <a:pPr>
              <a:defRPr/>
            </a:pPr>
            <a:fld id="{2F8F0E01-2365-4AF8-A653-C7D090C3E53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5118390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8F0E01-2365-4AF8-A653-C7D090C3E538}" type="slidenum">
              <a:rPr lang="en-US" altLang="ko-KR" smtClean="0"/>
              <a:pPr>
                <a:defRPr/>
              </a:pPr>
              <a:t>1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1549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8F0E01-2365-4AF8-A653-C7D090C3E538}" type="slidenum">
              <a:rPr lang="en-US" altLang="ko-KR" smtClean="0"/>
              <a:pPr>
                <a:defRPr/>
              </a:pPr>
              <a:t>3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38610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Page </a:t>
            </a:r>
            <a:fld id="{520890AA-F599-4F0A-81ED-C7EEDA3299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Page </a:t>
            </a:r>
            <a:fld id="{F4B9225F-55A8-4CF8-9509-8698A79FD30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Page </a:t>
            </a:r>
            <a:fld id="{338A5B5C-BBFD-487F-B6E2-1B82F9B6397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40386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43000"/>
            <a:ext cx="40386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Page </a:t>
            </a:r>
            <a:fld id="{C23405A7-FDFD-451D-9A0E-5FB7D75670D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Page </a:t>
            </a:r>
            <a:fld id="{768EAE3A-888F-43BD-8632-2787E320CDD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Page </a:t>
            </a:r>
            <a:fld id="{1D1E8AB4-5E10-4673-90F0-A1C5C66EF78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Page </a:t>
            </a:r>
            <a:fld id="{530FA4F6-8134-4E89-A52B-6C92C393B4E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Page </a:t>
            </a:r>
            <a:fld id="{BBF9E35F-1B5F-47D8-BF44-7AEBB63E412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Page </a:t>
            </a:r>
            <a:fld id="{C09BAA18-A8F0-4E34-9786-5C6E1D7C78F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Page </a:t>
            </a:r>
            <a:fld id="{43DC38C0-DFB3-4748-8DD6-A8BEFA478E3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Page </a:t>
            </a:r>
            <a:fld id="{5E4C673F-6FA0-49B9-9826-C74CCB408B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5334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143000"/>
            <a:ext cx="4038600" cy="4953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43000"/>
            <a:ext cx="4038600" cy="4953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Page </a:t>
            </a:r>
            <a:fld id="{409DCE8C-E183-4DA0-9D64-1197EFF3820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제목, 텍스트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5334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143000"/>
            <a:ext cx="4038600" cy="4953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143000"/>
            <a:ext cx="4038600" cy="24003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48200" y="3695700"/>
            <a:ext cx="4038600" cy="24003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Page </a:t>
            </a:r>
            <a:fld id="{1A0D63D8-175A-49AD-8727-A80DCC1F43D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81000"/>
            <a:ext cx="7772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유형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43000"/>
            <a:ext cx="82296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endParaRPr lang="en-US" altLang="ko-KR" smtClean="0"/>
          </a:p>
        </p:txBody>
      </p:sp>
      <p:sp>
        <p:nvSpPr>
          <p:cNvPr id="76804" name="Line 4"/>
          <p:cNvSpPr>
            <a:spLocks noChangeShapeType="1"/>
          </p:cNvSpPr>
          <p:nvPr/>
        </p:nvSpPr>
        <p:spPr bwMode="auto">
          <a:xfrm>
            <a:off x="304800" y="1066800"/>
            <a:ext cx="8534400" cy="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latinLnBrk="0">
              <a:defRPr sz="1400">
                <a:latin typeface="Arial" charset="0"/>
                <a:ea typeface="굴림체" pitchFamily="49" charset="-127"/>
              </a:defRPr>
            </a:lvl1pPr>
          </a:lstStyle>
          <a:p>
            <a:pPr>
              <a:defRPr/>
            </a:pPr>
            <a:r>
              <a:rPr lang="en-US" altLang="ko-KR" smtClean="0"/>
              <a:t>KARI</a:t>
            </a:r>
            <a:endParaRPr lang="en-US" altLang="ko-KR"/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00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latinLnBrk="0">
              <a:defRPr sz="1400">
                <a:latin typeface="Arial" charset="0"/>
                <a:ea typeface="굴림체" pitchFamily="49" charset="-127"/>
              </a:defRPr>
            </a:lvl1pPr>
          </a:lstStyle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7680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latinLnBrk="0">
              <a:defRPr sz="1400">
                <a:latin typeface="Arial" charset="0"/>
                <a:ea typeface="굴림체" pitchFamily="49" charset="-127"/>
              </a:defRPr>
            </a:lvl1pPr>
          </a:lstStyle>
          <a:p>
            <a:pPr>
              <a:defRPr/>
            </a:pPr>
            <a:r>
              <a:rPr lang="en-US" altLang="ko-KR"/>
              <a:t>Page </a:t>
            </a:r>
            <a:fld id="{24F45463-E37E-4C6E-B878-8B1F8A962B6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76808" name="Line 8"/>
          <p:cNvSpPr>
            <a:spLocks noChangeShapeType="1"/>
          </p:cNvSpPr>
          <p:nvPr/>
        </p:nvSpPr>
        <p:spPr bwMode="auto">
          <a:xfrm>
            <a:off x="304800" y="6248400"/>
            <a:ext cx="8534400" cy="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762000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l" defTabSz="762000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accent2"/>
          </a:solidFill>
          <a:latin typeface="Arial" charset="0"/>
          <a:ea typeface="굴림체" pitchFamily="49" charset="-127"/>
        </a:defRPr>
      </a:lvl2pPr>
      <a:lvl3pPr algn="l" defTabSz="762000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accent2"/>
          </a:solidFill>
          <a:latin typeface="Arial" charset="0"/>
          <a:ea typeface="굴림체" pitchFamily="49" charset="-127"/>
        </a:defRPr>
      </a:lvl3pPr>
      <a:lvl4pPr algn="l" defTabSz="762000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accent2"/>
          </a:solidFill>
          <a:latin typeface="Arial" charset="0"/>
          <a:ea typeface="굴림체" pitchFamily="49" charset="-127"/>
        </a:defRPr>
      </a:lvl4pPr>
      <a:lvl5pPr algn="l" defTabSz="762000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accent2"/>
          </a:solidFill>
          <a:latin typeface="Arial" charset="0"/>
          <a:ea typeface="굴림체" pitchFamily="49" charset="-127"/>
        </a:defRPr>
      </a:lvl5pPr>
      <a:lvl6pPr marL="457200" algn="l" defTabSz="762000" rtl="0" fontAlgn="base">
        <a:spcBef>
          <a:spcPct val="0"/>
        </a:spcBef>
        <a:spcAft>
          <a:spcPct val="0"/>
        </a:spcAft>
        <a:defRPr kumimoji="1" sz="3200" b="1">
          <a:solidFill>
            <a:schemeClr val="accent2"/>
          </a:solidFill>
          <a:latin typeface="Arial" charset="0"/>
          <a:ea typeface="굴림체" pitchFamily="49" charset="-127"/>
        </a:defRPr>
      </a:lvl6pPr>
      <a:lvl7pPr marL="914400" algn="l" defTabSz="762000" rtl="0" fontAlgn="base">
        <a:spcBef>
          <a:spcPct val="0"/>
        </a:spcBef>
        <a:spcAft>
          <a:spcPct val="0"/>
        </a:spcAft>
        <a:defRPr kumimoji="1" sz="3200" b="1">
          <a:solidFill>
            <a:schemeClr val="accent2"/>
          </a:solidFill>
          <a:latin typeface="Arial" charset="0"/>
          <a:ea typeface="굴림체" pitchFamily="49" charset="-127"/>
        </a:defRPr>
      </a:lvl7pPr>
      <a:lvl8pPr marL="1371600" algn="l" defTabSz="762000" rtl="0" fontAlgn="base">
        <a:spcBef>
          <a:spcPct val="0"/>
        </a:spcBef>
        <a:spcAft>
          <a:spcPct val="0"/>
        </a:spcAft>
        <a:defRPr kumimoji="1" sz="3200" b="1">
          <a:solidFill>
            <a:schemeClr val="accent2"/>
          </a:solidFill>
          <a:latin typeface="Arial" charset="0"/>
          <a:ea typeface="굴림체" pitchFamily="49" charset="-127"/>
        </a:defRPr>
      </a:lvl8pPr>
      <a:lvl9pPr marL="1828800" algn="l" defTabSz="762000" rtl="0" fontAlgn="base">
        <a:spcBef>
          <a:spcPct val="0"/>
        </a:spcBef>
        <a:spcAft>
          <a:spcPct val="0"/>
        </a:spcAft>
        <a:defRPr kumimoji="1" sz="3200" b="1">
          <a:solidFill>
            <a:schemeClr val="accent2"/>
          </a:solidFill>
          <a:latin typeface="Arial" charset="0"/>
          <a:ea typeface="굴림체" pitchFamily="49" charset="-127"/>
        </a:defRPr>
      </a:lvl9pPr>
    </p:titleStyle>
    <p:bodyStyle>
      <a:lvl1pPr marL="342900" indent="-342900" algn="l" defTabSz="762000" rtl="0" eaLnBrk="0" fontAlgn="base" hangingPunct="0">
        <a:spcBef>
          <a:spcPct val="20000"/>
        </a:spcBef>
        <a:spcAft>
          <a:spcPct val="0"/>
        </a:spcAft>
        <a:buClr>
          <a:srgbClr val="EE3CA6"/>
        </a:buClr>
        <a:buFont typeface="Monotype Sorts" pitchFamily="2" charset="2"/>
        <a:buChar char="q"/>
        <a:defRPr kumimoji="1"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762000" rtl="0" eaLnBrk="0" fontAlgn="base" hangingPunct="0">
        <a:spcBef>
          <a:spcPct val="20000"/>
        </a:spcBef>
        <a:spcAft>
          <a:spcPct val="0"/>
        </a:spcAft>
        <a:buClr>
          <a:srgbClr val="EE3CA6"/>
        </a:buClr>
        <a:buFont typeface="Monotype Sorts" pitchFamily="2" charset="2"/>
        <a:buChar char="à"/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defTabSz="762000" rtl="0" eaLnBrk="0" fontAlgn="base" hangingPunct="0">
        <a:spcBef>
          <a:spcPct val="20000"/>
        </a:spcBef>
        <a:spcAft>
          <a:spcPct val="0"/>
        </a:spcAft>
        <a:buClr>
          <a:srgbClr val="EE3CA6"/>
        </a:buClr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defTabSz="762000" rtl="0" eaLnBrk="0" fontAlgn="base" hangingPunct="0">
        <a:spcBef>
          <a:spcPct val="20000"/>
        </a:spcBef>
        <a:spcAft>
          <a:spcPct val="0"/>
        </a:spcAft>
        <a:buChar char="–"/>
        <a:defRPr kumimoji="1">
          <a:solidFill>
            <a:schemeClr val="tx1"/>
          </a:solidFill>
          <a:latin typeface="+mn-lt"/>
          <a:ea typeface="돋움" pitchFamily="50" charset="-127"/>
        </a:defRPr>
      </a:lvl4pPr>
      <a:lvl5pPr marL="20574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돋움" pitchFamily="50" charset="-127"/>
        </a:defRPr>
      </a:lvl5pPr>
      <a:lvl6pPr marL="25146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돋움" pitchFamily="50" charset="-127"/>
        </a:defRPr>
      </a:lvl6pPr>
      <a:lvl7pPr marL="29718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돋움" pitchFamily="50" charset="-127"/>
        </a:defRPr>
      </a:lvl7pPr>
      <a:lvl8pPr marL="34290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돋움" pitchFamily="50" charset="-127"/>
        </a:defRPr>
      </a:lvl8pPr>
      <a:lvl9pPr marL="3886200" indent="-228600" algn="l" defTabSz="762000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돋움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3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제목 1"/>
          <p:cNvSpPr>
            <a:spLocks noGrp="1"/>
          </p:cNvSpPr>
          <p:nvPr>
            <p:ph type="ctrTitle"/>
          </p:nvPr>
        </p:nvSpPr>
        <p:spPr>
          <a:xfrm>
            <a:off x="2699792" y="1772097"/>
            <a:ext cx="6120680" cy="1512887"/>
          </a:xfrm>
        </p:spPr>
        <p:txBody>
          <a:bodyPr/>
          <a:lstStyle/>
          <a:p>
            <a:pPr algn="ctr" eaLnBrk="1" hangingPunct="1"/>
            <a:r>
              <a:rPr lang="en-US" altLang="ko-KR" sz="2800" dirty="0" smtClean="0"/>
              <a:t>2012,2013 Cubesat Contest : University Cube Satellites Mission and Design Contest in Korea</a:t>
            </a:r>
            <a:r>
              <a:rPr lang="ko-KR" altLang="en-US" sz="2800" dirty="0" smtClean="0"/>
              <a:t> </a:t>
            </a:r>
          </a:p>
        </p:txBody>
      </p:sp>
      <p:sp>
        <p:nvSpPr>
          <p:cNvPr id="2051" name="부제목 2"/>
          <p:cNvSpPr>
            <a:spLocks noGrp="1"/>
          </p:cNvSpPr>
          <p:nvPr>
            <p:ph type="subTitle" idx="1"/>
          </p:nvPr>
        </p:nvSpPr>
        <p:spPr>
          <a:xfrm>
            <a:off x="323528" y="3501008"/>
            <a:ext cx="8352928" cy="2063750"/>
          </a:xfrm>
        </p:spPr>
        <p:txBody>
          <a:bodyPr/>
          <a:lstStyle/>
          <a:p>
            <a:pPr eaLnBrk="1" hangingPunct="1"/>
            <a:endParaRPr lang="en-US" altLang="ko-KR" sz="2000" dirty="0" smtClean="0"/>
          </a:p>
          <a:p>
            <a:pPr eaLnBrk="1" hangingPunct="1"/>
            <a:r>
              <a:rPr lang="en-US" altLang="ko-KR" sz="2000" dirty="0" smtClean="0"/>
              <a:t>2013. 9.</a:t>
            </a:r>
          </a:p>
          <a:p>
            <a:pPr eaLnBrk="1" hangingPunct="1">
              <a:lnSpc>
                <a:spcPct val="80000"/>
              </a:lnSpc>
            </a:pPr>
            <a:endParaRPr lang="en-US" altLang="ko-KR" sz="2000" baseline="30000" dirty="0"/>
          </a:p>
          <a:p>
            <a:pPr eaLnBrk="1" hangingPunct="1">
              <a:lnSpc>
                <a:spcPct val="80000"/>
              </a:lnSpc>
            </a:pPr>
            <a:r>
              <a:rPr lang="en-US" altLang="ko-KR" sz="2000" dirty="0" smtClean="0"/>
              <a:t>Korea Aerospace Research Institute (KARI)</a:t>
            </a:r>
            <a:endParaRPr lang="ko-KR" altLang="en-US" sz="2000" baseline="30000" dirty="0" smtClean="0"/>
          </a:p>
        </p:txBody>
      </p:sp>
      <p:sp>
        <p:nvSpPr>
          <p:cNvPr id="4" name="직사각형 3"/>
          <p:cNvSpPr/>
          <p:nvPr/>
        </p:nvSpPr>
        <p:spPr bwMode="auto">
          <a:xfrm>
            <a:off x="260598" y="1556792"/>
            <a:ext cx="8559874" cy="1944216"/>
          </a:xfrm>
          <a:prstGeom prst="rect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굴림" pitchFamily="50" charset="-127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56722"/>
            <a:ext cx="1224136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6" y="1656721"/>
            <a:ext cx="1256148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바닥글 개체 틀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3077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/>
              <a:t>Contents</a:t>
            </a:r>
            <a:endParaRPr lang="ko-KR" altLang="en-US" dirty="0" smtClean="0"/>
          </a:p>
        </p:txBody>
      </p:sp>
      <p:sp>
        <p:nvSpPr>
          <p:cNvPr id="3078" name="내용 개체 틀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36504"/>
          </a:xfrm>
        </p:spPr>
        <p:txBody>
          <a:bodyPr/>
          <a:lstStyle/>
          <a:p>
            <a:pPr eaLnBrk="1" hangingPunct="1"/>
            <a:r>
              <a:rPr lang="en-US" altLang="ko-KR" dirty="0" smtClean="0"/>
              <a:t>Introduction  of Cubesat Contest </a:t>
            </a:r>
          </a:p>
          <a:p>
            <a:pPr eaLnBrk="1" hangingPunct="1"/>
            <a:r>
              <a:rPr lang="en-US" altLang="ko-KR" dirty="0" smtClean="0"/>
              <a:t>2012 Cubesat Contest</a:t>
            </a:r>
          </a:p>
          <a:p>
            <a:pPr lvl="1" eaLnBrk="1" hangingPunct="1"/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, 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Education Program</a:t>
            </a:r>
          </a:p>
          <a:p>
            <a:pPr lvl="1" eaLnBrk="1" hangingPunct="1"/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, 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Contest Program</a:t>
            </a:r>
          </a:p>
          <a:p>
            <a:pPr lvl="1" eaLnBrk="1" hangingPunct="1"/>
            <a:r>
              <a:rPr lang="en-US" altLang="ko-KR" dirty="0" smtClean="0"/>
              <a:t>Finally Selected Missions</a:t>
            </a:r>
          </a:p>
          <a:p>
            <a:pPr eaLnBrk="1" hangingPunct="1"/>
            <a:r>
              <a:rPr lang="en-US" altLang="ko-KR" dirty="0" smtClean="0"/>
              <a:t>2013 </a:t>
            </a:r>
            <a:r>
              <a:rPr lang="en-US" altLang="ko-KR" dirty="0"/>
              <a:t>Cubesat </a:t>
            </a:r>
            <a:r>
              <a:rPr lang="en-US" altLang="ko-KR" dirty="0" smtClean="0"/>
              <a:t>Contest</a:t>
            </a:r>
          </a:p>
          <a:p>
            <a:pPr lvl="1" eaLnBrk="1" hangingPunct="1"/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/>
              <a:t>, 2</a:t>
            </a:r>
            <a:r>
              <a:rPr lang="en-US" altLang="ko-KR" baseline="30000" dirty="0"/>
              <a:t>nd</a:t>
            </a:r>
            <a:r>
              <a:rPr lang="en-US" altLang="ko-KR" dirty="0"/>
              <a:t> Education Program</a:t>
            </a:r>
          </a:p>
          <a:p>
            <a:pPr lvl="1" eaLnBrk="1" hangingPunct="1"/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/>
              <a:t>, 2</a:t>
            </a:r>
            <a:r>
              <a:rPr lang="en-US" altLang="ko-KR" baseline="30000" dirty="0"/>
              <a:t>nd</a:t>
            </a:r>
            <a:r>
              <a:rPr lang="en-US" altLang="ko-KR" dirty="0"/>
              <a:t> Contest Program</a:t>
            </a:r>
          </a:p>
          <a:p>
            <a:pPr lvl="1" eaLnBrk="1" hangingPunct="1"/>
            <a:r>
              <a:rPr lang="en-US" altLang="ko-KR" dirty="0" smtClean="0"/>
              <a:t>Finally </a:t>
            </a:r>
            <a:r>
              <a:rPr lang="en-US" altLang="ko-KR" dirty="0"/>
              <a:t>Selected </a:t>
            </a:r>
            <a:r>
              <a:rPr lang="en-US" altLang="ko-KR" dirty="0" smtClean="0"/>
              <a:t>Missions</a:t>
            </a:r>
          </a:p>
          <a:p>
            <a:pPr eaLnBrk="1" hangingPunct="1"/>
            <a:r>
              <a:rPr lang="en-US" altLang="ko-KR" dirty="0" smtClean="0"/>
              <a:t>Conclusion and Future Schedule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Introduction of Cubesat Contest(1/2)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061193"/>
            <a:ext cx="8676456" cy="5112568"/>
          </a:xfrm>
        </p:spPr>
        <p:txBody>
          <a:bodyPr/>
          <a:lstStyle/>
          <a:p>
            <a:r>
              <a:rPr lang="en-US" altLang="ko-KR" sz="2000" dirty="0" smtClean="0"/>
              <a:t>In 2012 and 2012, Korean Aerospace Research Institute (KARI) held the </a:t>
            </a:r>
            <a:r>
              <a:rPr lang="en-US" altLang="ko-KR" sz="2000" dirty="0" err="1" smtClean="0"/>
              <a:t>CubeSat</a:t>
            </a:r>
            <a:r>
              <a:rPr lang="en-US" altLang="ko-KR" sz="2000" dirty="0" smtClean="0"/>
              <a:t> contests</a:t>
            </a:r>
          </a:p>
          <a:p>
            <a:pPr lvl="1"/>
            <a:r>
              <a:rPr lang="en-US" altLang="ko-KR" sz="1600" dirty="0" smtClean="0"/>
              <a:t>『2012 Cubesat Contest』: 2012 August. 17 ~ 2014. July</a:t>
            </a:r>
          </a:p>
          <a:p>
            <a:pPr lvl="1"/>
            <a:r>
              <a:rPr lang="en-US" altLang="ko-KR" sz="1600" dirty="0" smtClean="0"/>
              <a:t>『2013 </a:t>
            </a:r>
            <a:r>
              <a:rPr lang="en-US" altLang="ko-KR" sz="1600" dirty="0"/>
              <a:t>Cubesat Contest</a:t>
            </a:r>
            <a:r>
              <a:rPr lang="en-US" altLang="ko-KR" sz="1600" dirty="0" smtClean="0"/>
              <a:t>』: 2013. April. 9 ~ 2015. March</a:t>
            </a:r>
          </a:p>
          <a:p>
            <a:pPr>
              <a:spcBef>
                <a:spcPts val="1200"/>
              </a:spcBef>
            </a:pPr>
            <a:r>
              <a:rPr lang="en-US" altLang="ko-KR" sz="2000" dirty="0" smtClean="0"/>
              <a:t>Purpose of the contest</a:t>
            </a:r>
            <a:endParaRPr lang="en-US" altLang="ko-KR" sz="2000" dirty="0"/>
          </a:p>
          <a:p>
            <a:pPr lvl="1"/>
            <a:r>
              <a:rPr lang="en-US" altLang="ko-KR" sz="1800" dirty="0" smtClean="0"/>
              <a:t>Provide </a:t>
            </a:r>
            <a:r>
              <a:rPr lang="en-US" altLang="ko-KR" sz="1800" dirty="0"/>
              <a:t>undergraduate and graduate </a:t>
            </a:r>
            <a:r>
              <a:rPr lang="en-US" altLang="ko-KR" sz="1800" dirty="0" smtClean="0"/>
              <a:t>students with  opportunities for hands-on experience in satellite development</a:t>
            </a:r>
            <a:endParaRPr lang="en-US" altLang="ko-KR" sz="1800" b="1" dirty="0"/>
          </a:p>
          <a:p>
            <a:pPr lvl="1"/>
            <a:r>
              <a:rPr lang="en-US" altLang="ko-KR" sz="1800" dirty="0" smtClean="0"/>
              <a:t>Promote interest of general public in space technology</a:t>
            </a:r>
          </a:p>
          <a:p>
            <a:pPr>
              <a:spcBef>
                <a:spcPts val="1200"/>
              </a:spcBef>
            </a:pPr>
            <a:r>
              <a:rPr lang="en-US" altLang="ko-KR" sz="2000" b="1" dirty="0" smtClean="0"/>
              <a:t>Programs</a:t>
            </a:r>
          </a:p>
          <a:p>
            <a:pPr lvl="1"/>
            <a:r>
              <a:rPr lang="en-US" altLang="ko-KR" sz="1800" b="1" dirty="0" smtClean="0"/>
              <a:t>Education Program : </a:t>
            </a:r>
            <a:r>
              <a:rPr lang="en-US" altLang="ko-KR" dirty="0" smtClean="0"/>
              <a:t>two workshops: lectures given by experienced satellite engineers from KARI, Universities and Industries</a:t>
            </a:r>
          </a:p>
          <a:p>
            <a:pPr lvl="1"/>
            <a:r>
              <a:rPr lang="en-US" altLang="ko-KR" sz="1800" b="1" dirty="0" smtClean="0"/>
              <a:t>Contest Program : </a:t>
            </a:r>
            <a:r>
              <a:rPr lang="en-US" altLang="ko-KR" dirty="0" smtClean="0"/>
              <a:t>conducting in two stages during summer vacation</a:t>
            </a:r>
          </a:p>
          <a:p>
            <a:pPr lvl="1"/>
            <a:r>
              <a:rPr lang="en-US" altLang="ko-KR" b="1" dirty="0" smtClean="0"/>
              <a:t>Cubesat Development program</a:t>
            </a:r>
            <a:r>
              <a:rPr lang="en-US" altLang="ko-KR" dirty="0" smtClean="0"/>
              <a:t> : provide development cost, technical support of </a:t>
            </a:r>
            <a:r>
              <a:rPr lang="en-US" altLang="ko-KR" dirty="0" err="1" smtClean="0"/>
              <a:t>cubesat</a:t>
            </a:r>
            <a:r>
              <a:rPr lang="en-US" altLang="ko-KR" dirty="0" smtClean="0"/>
              <a:t> development and space environment test and launch service for the selected missions</a:t>
            </a:r>
            <a:endParaRPr lang="en-US" altLang="ko-KR" dirty="0"/>
          </a:p>
          <a:p>
            <a:pPr lvl="1"/>
            <a:endParaRPr lang="ko-KR" altLang="en-US" sz="1800" b="1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73756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Introduction of Cubesat </a:t>
            </a:r>
            <a:r>
              <a:rPr lang="en-US" altLang="ko-KR" dirty="0" smtClean="0"/>
              <a:t>Contest(2/2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268760"/>
            <a:ext cx="8208912" cy="4464496"/>
          </a:xfrm>
        </p:spPr>
        <p:txBody>
          <a:bodyPr/>
          <a:lstStyle/>
          <a:p>
            <a:r>
              <a:rPr lang="en-US" altLang="ko-KR" sz="2000" dirty="0" smtClean="0"/>
              <a:t>1</a:t>
            </a:r>
            <a:r>
              <a:rPr lang="en-US" altLang="ko-KR" sz="2000" baseline="30000" dirty="0" smtClean="0"/>
              <a:t>st</a:t>
            </a:r>
            <a:r>
              <a:rPr lang="en-US" altLang="ko-KR" sz="2000" dirty="0" smtClean="0"/>
              <a:t>, 2</a:t>
            </a:r>
            <a:r>
              <a:rPr lang="en-US" altLang="ko-KR" sz="2000" baseline="30000" dirty="0" smtClean="0"/>
              <a:t>nd</a:t>
            </a:r>
            <a:r>
              <a:rPr lang="en-US" altLang="ko-KR" sz="2000" dirty="0" smtClean="0"/>
              <a:t> Contest Evaluation Criteria</a:t>
            </a:r>
            <a:endParaRPr lang="ko-KR" altLang="en-US" sz="200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5442232"/>
              </p:ext>
            </p:extLst>
          </p:nvPr>
        </p:nvGraphicFramePr>
        <p:xfrm>
          <a:off x="971600" y="1916832"/>
          <a:ext cx="7293530" cy="3227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2970"/>
                <a:gridCol w="3816424"/>
                <a:gridCol w="1224136"/>
              </a:tblGrid>
              <a:tr h="365890"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Evaluation</a:t>
                      </a:r>
                      <a:r>
                        <a:rPr lang="en-US" altLang="ko-KR" sz="1600" baseline="0" dirty="0" smtClean="0"/>
                        <a:t> Criteria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Weight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51124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baseline="0" dirty="0" smtClean="0"/>
                        <a:t>1</a:t>
                      </a:r>
                      <a:r>
                        <a:rPr lang="en-US" altLang="ko-KR" sz="1600" baseline="30000" dirty="0" smtClean="0"/>
                        <a:t>st</a:t>
                      </a:r>
                      <a:r>
                        <a:rPr lang="en-US" altLang="ko-KR" sz="1600" baseline="0" dirty="0" smtClean="0"/>
                        <a:t> Round</a:t>
                      </a:r>
                    </a:p>
                    <a:p>
                      <a:pPr algn="ctr" latinLnBrk="1"/>
                      <a:r>
                        <a:rPr lang="en-US" altLang="ko-KR" sz="1600" baseline="0" dirty="0" smtClean="0"/>
                        <a:t>(Mission idea)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Scientific and Technical Mission Design</a:t>
                      </a:r>
                      <a:endParaRPr lang="ko-KR" altLang="en-US" sz="14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40%</a:t>
                      </a:r>
                      <a:endParaRPr lang="ko-KR" altLang="en-US" sz="1400" dirty="0"/>
                    </a:p>
                  </a:txBody>
                  <a:tcPr anchor="ctr"/>
                </a:tc>
              </a:tr>
              <a:tr h="45056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System Design</a:t>
                      </a:r>
                      <a:endParaRPr lang="ko-KR" altLang="en-US" sz="14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511244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</a:t>
                      </a:r>
                      <a:r>
                        <a:rPr lang="en-US" altLang="ko-KR" sz="1600" baseline="30000" dirty="0" smtClean="0"/>
                        <a:t>nd</a:t>
                      </a:r>
                      <a:r>
                        <a:rPr lang="en-US" altLang="ko-KR" sz="1600" dirty="0" smtClean="0"/>
                        <a:t> Round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 smtClean="0"/>
                        <a:t>(Technical Implementation)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err="1" smtClean="0"/>
                        <a:t>CubeSat</a:t>
                      </a:r>
                      <a:r>
                        <a:rPr lang="en-US" altLang="ko-KR" sz="1400" dirty="0" smtClean="0"/>
                        <a:t> Design</a:t>
                      </a:r>
                      <a:endParaRPr lang="ko-KR" altLang="en-US" sz="1400" dirty="0"/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60%</a:t>
                      </a:r>
                      <a:endParaRPr lang="ko-KR" altLang="en-US" sz="1400" dirty="0"/>
                    </a:p>
                  </a:txBody>
                  <a:tcPr anchor="ctr"/>
                </a:tc>
              </a:tr>
              <a:tr h="51124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Space Environment Test</a:t>
                      </a:r>
                      <a:r>
                        <a:rPr lang="en-US" altLang="ko-KR" sz="1400" baseline="0" dirty="0" smtClean="0"/>
                        <a:t> Plan</a:t>
                      </a:r>
                      <a:endParaRPr lang="ko-KR" altLang="en-US" sz="14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51124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Launch</a:t>
                      </a:r>
                      <a:r>
                        <a:rPr lang="en-US" altLang="ko-KR" sz="1400" baseline="0" dirty="0" smtClean="0"/>
                        <a:t> and Operation Plan</a:t>
                      </a:r>
                      <a:endParaRPr lang="ko-KR" altLang="en-US" sz="14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6589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Total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100%</a:t>
                      </a:r>
                      <a:endParaRPr lang="ko-KR" altLang="en-US" sz="14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062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altLang="ko-KR" sz="2800" dirty="0"/>
              <a:t>『2012 Cubesat Contest』</a:t>
            </a:r>
            <a:endParaRPr lang="ko-KR" altLang="en-US" sz="1800" dirty="0"/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621029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Schedule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895145"/>
              </p:ext>
            </p:extLst>
          </p:nvPr>
        </p:nvGraphicFramePr>
        <p:xfrm>
          <a:off x="467545" y="1412774"/>
          <a:ext cx="8280919" cy="45365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4317"/>
                <a:gridCol w="1484315"/>
                <a:gridCol w="3281119"/>
                <a:gridCol w="2031168"/>
              </a:tblGrid>
              <a:tr h="370060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kern="100" dirty="0" smtClean="0">
                          <a:effectLst/>
                          <a:latin typeface="Times New Roman"/>
                          <a:ea typeface="바탕체"/>
                        </a:rPr>
                        <a:t>Phase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kern="100" dirty="0" smtClean="0">
                          <a:effectLst/>
                        </a:rPr>
                        <a:t>Contents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Results</a:t>
                      </a:r>
                      <a:endParaRPr lang="ko-KR" sz="16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120359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workshops</a:t>
                      </a:r>
                      <a:endParaRPr lang="ko-KR" sz="16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2012.Aug.17</a:t>
                      </a:r>
                      <a:endParaRPr lang="ko-KR" sz="1600" kern="100" dirty="0">
                        <a:effectLst/>
                      </a:endParaRPr>
                    </a:p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>
                          <a:effectLst/>
                        </a:rPr>
                        <a:t>~</a:t>
                      </a:r>
                      <a:endParaRPr lang="ko-KR" sz="1600" kern="100" dirty="0">
                        <a:effectLst/>
                      </a:endParaRPr>
                    </a:p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Oct.31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 Aug.17)  Contest announcement</a:t>
                      </a:r>
                    </a:p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 Sep.20</a:t>
                      </a:r>
                      <a:r>
                        <a:rPr lang="en-US" sz="1400" kern="100" dirty="0">
                          <a:effectLst/>
                        </a:rPr>
                        <a:t>) </a:t>
                      </a:r>
                      <a:r>
                        <a:rPr lang="en-US" sz="1400" kern="100" dirty="0" smtClean="0">
                          <a:effectLst/>
                        </a:rPr>
                        <a:t>1</a:t>
                      </a:r>
                      <a:r>
                        <a:rPr lang="en-US" sz="1400" kern="100" baseline="30000" dirty="0" smtClean="0">
                          <a:effectLst/>
                        </a:rPr>
                        <a:t>st</a:t>
                      </a:r>
                      <a:r>
                        <a:rPr lang="en-US" sz="1400" kern="100" dirty="0" smtClean="0">
                          <a:effectLst/>
                        </a:rPr>
                        <a:t> Education</a:t>
                      </a:r>
                      <a:r>
                        <a:rPr lang="en-US" sz="1400" kern="100" baseline="0" dirty="0" smtClean="0">
                          <a:effectLst/>
                        </a:rPr>
                        <a:t> Workshop</a:t>
                      </a:r>
                      <a:endParaRPr lang="ko-KR" sz="1600" kern="100" dirty="0">
                        <a:effectLst/>
                      </a:endParaRPr>
                    </a:p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(Oct.31)  2</a:t>
                      </a:r>
                      <a:r>
                        <a:rPr lang="en-US" sz="1400" kern="100" baseline="30000" dirty="0" smtClean="0">
                          <a:effectLst/>
                        </a:rPr>
                        <a:t>nd</a:t>
                      </a:r>
                      <a:r>
                        <a:rPr lang="en-US" sz="1400" kern="100" dirty="0" smtClean="0">
                          <a:effectLst/>
                        </a:rPr>
                        <a:t> Education Workshop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l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None/>
                        <a:tabLst>
                          <a:tab pos="201295" algn="l"/>
                        </a:tabLst>
                      </a:pP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Participation by 23 teams</a:t>
                      </a:r>
                      <a:r>
                        <a:rPr lang="en-US" altLang="ko-KR" sz="1400" kern="1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(17 universities) </a:t>
                      </a:r>
                      <a:endParaRPr lang="ko-KR" sz="14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1020361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Contest</a:t>
                      </a:r>
                      <a:endParaRPr lang="ko-KR" sz="16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2012.Dec.7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1</a:t>
                      </a:r>
                      <a:r>
                        <a:rPr lang="en-US" sz="1400" kern="100" baseline="30000" dirty="0" smtClean="0">
                          <a:effectLst/>
                        </a:rPr>
                        <a:t>st</a:t>
                      </a:r>
                      <a:r>
                        <a:rPr lang="en-US" sz="1400" kern="100" baseline="0" dirty="0" smtClean="0">
                          <a:effectLst/>
                        </a:rPr>
                        <a:t> Round</a:t>
                      </a:r>
                      <a:endParaRPr lang="ko-KR" sz="1600" kern="100" dirty="0">
                        <a:effectLst/>
                      </a:endParaRPr>
                    </a:p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(Nov.31</a:t>
                      </a:r>
                      <a:r>
                        <a:rPr lang="en-US" sz="1400" kern="100" dirty="0">
                          <a:effectLst/>
                        </a:rPr>
                        <a:t>) </a:t>
                      </a:r>
                      <a:r>
                        <a:rPr lang="en-US" sz="1400" kern="100" dirty="0" smtClean="0">
                          <a:effectLst/>
                        </a:rPr>
                        <a:t> Proposal Submission</a:t>
                      </a:r>
                      <a:endParaRPr lang="ko-KR" sz="1600" kern="100" dirty="0">
                        <a:effectLst/>
                      </a:endParaRPr>
                    </a:p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(Dec. </a:t>
                      </a:r>
                      <a:r>
                        <a:rPr lang="en-US" sz="1400" kern="100" dirty="0">
                          <a:effectLst/>
                        </a:rPr>
                        <a:t>7) </a:t>
                      </a:r>
                      <a:r>
                        <a:rPr lang="en-US" sz="1400" kern="100" dirty="0" smtClean="0">
                          <a:effectLst/>
                        </a:rPr>
                        <a:t>  Presentation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l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None/>
                        <a:tabLst>
                          <a:tab pos="201295" algn="l"/>
                        </a:tabLst>
                      </a:pP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Participation by 17 teams (13 universities)</a:t>
                      </a:r>
                    </a:p>
                    <a:p>
                      <a:pPr marL="0" lvl="0" indent="0" algn="l" latinLnBrk="1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바탕체"/>
                        <a:buNone/>
                        <a:tabLst>
                          <a:tab pos="201295" algn="l"/>
                        </a:tabLst>
                      </a:pP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Selection of 6 teams</a:t>
                      </a:r>
                      <a:endParaRPr lang="ko-KR" sz="14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1020361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endParaRPr lang="ko-KR" sz="16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2013.Feb.15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2</a:t>
                      </a:r>
                      <a:r>
                        <a:rPr lang="en-US" sz="1400" kern="100" baseline="30000" dirty="0" smtClean="0">
                          <a:effectLst/>
                        </a:rPr>
                        <a:t>nd</a:t>
                      </a:r>
                      <a:r>
                        <a:rPr lang="en-US" sz="1400" kern="100" dirty="0" smtClean="0">
                          <a:effectLst/>
                        </a:rPr>
                        <a:t> Round</a:t>
                      </a:r>
                      <a:endParaRPr lang="ko-KR" sz="1600" kern="100" dirty="0">
                        <a:effectLst/>
                      </a:endParaRPr>
                    </a:p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(Feb. </a:t>
                      </a:r>
                      <a:r>
                        <a:rPr lang="en-US" sz="1400" kern="100" dirty="0">
                          <a:effectLst/>
                        </a:rPr>
                        <a:t>8) </a:t>
                      </a:r>
                      <a:r>
                        <a:rPr lang="en-US" sz="1400" kern="100" dirty="0" smtClean="0">
                          <a:effectLst/>
                        </a:rPr>
                        <a:t>Proposal Submission</a:t>
                      </a:r>
                      <a:endParaRPr lang="ko-KR" sz="1600" kern="100" dirty="0">
                        <a:effectLst/>
                      </a:endParaRPr>
                    </a:p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(Feb.15</a:t>
                      </a:r>
                      <a:r>
                        <a:rPr lang="en-US" sz="1400" kern="100" dirty="0">
                          <a:effectLst/>
                        </a:rPr>
                        <a:t>) </a:t>
                      </a:r>
                      <a:r>
                        <a:rPr lang="en-US" sz="1400" kern="100" dirty="0" smtClean="0">
                          <a:effectLst/>
                        </a:rPr>
                        <a:t>Presentation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lvl="0" indent="-88900" algn="l" latinLnBrk="1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바탕체"/>
                        <a:buNone/>
                        <a:tabLst>
                          <a:tab pos="201295" algn="l"/>
                        </a:tabLst>
                      </a:pP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Participation by 6 1</a:t>
                      </a:r>
                      <a:r>
                        <a:rPr lang="en-US" altLang="ko-KR" sz="1400" kern="1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</a:t>
                      </a:r>
                      <a:r>
                        <a:rPr lang="en-US" altLang="ko-KR" sz="1400" kern="1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round winners</a:t>
                      </a:r>
                    </a:p>
                    <a:p>
                      <a:pPr marL="0" lvl="0" indent="0" algn="l" latinLnBrk="1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바탕체"/>
                        <a:buNone/>
                        <a:tabLst>
                          <a:tab pos="201295" algn="l"/>
                        </a:tabLst>
                      </a:pP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Selection of 3 teams</a:t>
                      </a:r>
                      <a:endParaRPr lang="ko-KR" altLang="ko-KR" sz="14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92213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Cubesat</a:t>
                      </a:r>
                    </a:p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Development</a:t>
                      </a:r>
                      <a:endParaRPr lang="ko-KR" sz="16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2013.Mar.</a:t>
                      </a:r>
                    </a:p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~</a:t>
                      </a:r>
                    </a:p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2014.July</a:t>
                      </a:r>
                      <a:endParaRPr lang="ko-KR" sz="1600" kern="1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400" kern="100" dirty="0" smtClean="0">
                          <a:effectLst/>
                        </a:rPr>
                        <a:t>Development</a:t>
                      </a:r>
                      <a:r>
                        <a:rPr lang="en-US" altLang="ko-KR" sz="1400" kern="100" baseline="0" dirty="0" smtClean="0">
                          <a:effectLst/>
                        </a:rPr>
                        <a:t> of proposed missions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ko-KR" sz="14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729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, 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Education Program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124744"/>
            <a:ext cx="4392488" cy="4953000"/>
          </a:xfrm>
        </p:spPr>
        <p:txBody>
          <a:bodyPr/>
          <a:lstStyle/>
          <a:p>
            <a:r>
              <a:rPr lang="en-US" altLang="ko-KR" sz="2000" dirty="0" smtClean="0"/>
              <a:t>1</a:t>
            </a:r>
            <a:r>
              <a:rPr lang="en-US" altLang="ko-KR" sz="2000" baseline="30000" dirty="0" smtClean="0"/>
              <a:t>st</a:t>
            </a:r>
            <a:r>
              <a:rPr lang="en-US" altLang="ko-KR" sz="2000" dirty="0" smtClean="0"/>
              <a:t> Education Workshop (‘12.Sep.20)</a:t>
            </a:r>
          </a:p>
          <a:p>
            <a:pPr lvl="1"/>
            <a:r>
              <a:rPr lang="en-US" altLang="ko-KR" sz="1800" dirty="0" smtClean="0"/>
              <a:t>Location : KARI  </a:t>
            </a:r>
          </a:p>
          <a:p>
            <a:pPr lvl="1"/>
            <a:r>
              <a:rPr lang="en-US" altLang="ko-KR" sz="1800" dirty="0" smtClean="0"/>
              <a:t>Lectures on basics of satellite design by KARI engineers</a:t>
            </a:r>
          </a:p>
          <a:p>
            <a:pPr lvl="1"/>
            <a:r>
              <a:rPr lang="en-US" altLang="ko-KR" sz="1800" dirty="0" smtClean="0"/>
              <a:t>Over 120 participants: undergraduate</a:t>
            </a:r>
            <a:r>
              <a:rPr lang="en-US" altLang="ko-KR" sz="1800" dirty="0"/>
              <a:t> </a:t>
            </a:r>
            <a:r>
              <a:rPr lang="en-US" altLang="ko-KR" sz="1800" dirty="0" smtClean="0"/>
              <a:t>&amp; graduate students, professors</a:t>
            </a:r>
            <a:endParaRPr lang="ko-KR" altLang="en-US" sz="180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pic>
        <p:nvPicPr>
          <p:cNvPr id="2050" name="Picture 2" descr="IMG_257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12155"/>
            <a:ext cx="3672408" cy="2453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내용 개체 틀 2"/>
          <p:cNvSpPr txBox="1">
            <a:spLocks/>
          </p:cNvSpPr>
          <p:nvPr/>
        </p:nvSpPr>
        <p:spPr bwMode="auto">
          <a:xfrm>
            <a:off x="4211960" y="1124744"/>
            <a:ext cx="4752528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E3CA6"/>
              </a:buClr>
              <a:buFont typeface="Monotype Sorts" pitchFamily="2" charset="2"/>
              <a:buChar char="q"/>
              <a:defRPr kumimoji="1" sz="24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E3CA6"/>
              </a:buClr>
              <a:buFont typeface="Monotype Sorts" pitchFamily="2" charset="2"/>
              <a:buChar char="à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E3CA6"/>
              </a:buClr>
              <a:buChar char="•"/>
              <a:defRPr kumimoji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>
                <a:solidFill>
                  <a:schemeClr val="tx1"/>
                </a:solidFill>
                <a:latin typeface="+mn-lt"/>
                <a:ea typeface="돋움" pitchFamily="50" charset="-127"/>
              </a:defRPr>
            </a:lvl4pPr>
            <a:lvl5pPr marL="2057400" indent="-2286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5pPr>
            <a:lvl6pPr marL="25146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6pPr>
            <a:lvl7pPr marL="29718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7pPr>
            <a:lvl8pPr marL="34290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8pPr>
            <a:lvl9pPr marL="38862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9pPr>
          </a:lstStyle>
          <a:p>
            <a:r>
              <a:rPr lang="en-US" altLang="ko-KR" sz="2000" dirty="0" smtClean="0"/>
              <a:t>2</a:t>
            </a:r>
            <a:r>
              <a:rPr lang="en-US" altLang="ko-KR" sz="2000" baseline="30000" dirty="0" smtClean="0"/>
              <a:t>nd</a:t>
            </a:r>
            <a:r>
              <a:rPr lang="en-US" altLang="ko-KR" sz="2000" dirty="0" smtClean="0"/>
              <a:t> Education Workshop</a:t>
            </a:r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(‘12.Oct.31)</a:t>
            </a:r>
          </a:p>
          <a:p>
            <a:pPr lvl="1"/>
            <a:r>
              <a:rPr lang="en-US" altLang="ko-KR" sz="1800" dirty="0" smtClean="0"/>
              <a:t>Lectures on </a:t>
            </a:r>
            <a:r>
              <a:rPr lang="en-US" altLang="ko-KR" sz="1800" dirty="0" err="1" smtClean="0"/>
              <a:t>CubeSat</a:t>
            </a:r>
            <a:r>
              <a:rPr lang="en-US" altLang="ko-KR" sz="1800" dirty="0" smtClean="0"/>
              <a:t> design and development</a:t>
            </a:r>
          </a:p>
          <a:p>
            <a:pPr lvl="1"/>
            <a:r>
              <a:rPr lang="en-US" altLang="ko-KR" sz="1800" dirty="0" smtClean="0"/>
              <a:t>Introduction of 1</a:t>
            </a:r>
            <a:r>
              <a:rPr lang="en-US" altLang="ko-KR" sz="1800" baseline="30000" dirty="0" smtClean="0"/>
              <a:t>st</a:t>
            </a:r>
            <a:r>
              <a:rPr lang="en-US" altLang="ko-KR" sz="1800" dirty="0" smtClean="0"/>
              <a:t> Contest</a:t>
            </a:r>
          </a:p>
          <a:p>
            <a:pPr lvl="1"/>
            <a:r>
              <a:rPr lang="en-US" altLang="ko-KR" sz="1800" dirty="0" smtClean="0"/>
              <a:t>Over 120 participants: undergraduate &amp; graduate students, professors</a:t>
            </a:r>
            <a:endParaRPr lang="ko-KR" altLang="en-US" sz="1800" dirty="0"/>
          </a:p>
        </p:txBody>
      </p:sp>
      <p:pic>
        <p:nvPicPr>
          <p:cNvPr id="9" name="Picture 2" descr="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028" y="3763703"/>
            <a:ext cx="3528392" cy="2350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479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, 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Contest Program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196752"/>
            <a:ext cx="4536504" cy="4536504"/>
          </a:xfrm>
        </p:spPr>
        <p:txBody>
          <a:bodyPr/>
          <a:lstStyle/>
          <a:p>
            <a:r>
              <a:rPr lang="en-US" altLang="ko-KR" sz="2000" dirty="0" smtClean="0"/>
              <a:t>1</a:t>
            </a:r>
            <a:r>
              <a:rPr lang="en-US" altLang="ko-KR" sz="2000" baseline="30000" dirty="0" smtClean="0"/>
              <a:t>st</a:t>
            </a:r>
            <a:r>
              <a:rPr lang="en-US" altLang="ko-KR" sz="2000" dirty="0" smtClean="0"/>
              <a:t> Round (‘12.Dec.7)</a:t>
            </a:r>
          </a:p>
          <a:p>
            <a:pPr lvl="1"/>
            <a:r>
              <a:rPr lang="en-US" altLang="ko-KR" sz="1800" dirty="0" smtClean="0"/>
              <a:t>Evaluate Scientific/Technical Mission &amp; System Design</a:t>
            </a:r>
          </a:p>
          <a:p>
            <a:pPr lvl="1"/>
            <a:r>
              <a:rPr lang="en-US" altLang="ko-KR" sz="1800" dirty="0" smtClean="0"/>
              <a:t>23 teams applied</a:t>
            </a:r>
          </a:p>
          <a:p>
            <a:pPr lvl="1"/>
            <a:r>
              <a:rPr lang="en-US" altLang="ko-KR" sz="1800" dirty="0" smtClean="0"/>
              <a:t>6 teams were selected</a:t>
            </a:r>
          </a:p>
          <a:p>
            <a:pPr lvl="1"/>
            <a:endParaRPr lang="ko-KR" altLang="en-US" sz="180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56992"/>
            <a:ext cx="3744417" cy="2231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내용 개체 틀 2"/>
          <p:cNvSpPr txBox="1">
            <a:spLocks/>
          </p:cNvSpPr>
          <p:nvPr/>
        </p:nvSpPr>
        <p:spPr bwMode="auto">
          <a:xfrm>
            <a:off x="4644008" y="1196752"/>
            <a:ext cx="3816424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E3CA6"/>
              </a:buClr>
              <a:buFont typeface="Monotype Sorts" pitchFamily="2" charset="2"/>
              <a:buChar char="q"/>
              <a:defRPr kumimoji="1" sz="24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E3CA6"/>
              </a:buClr>
              <a:buFont typeface="Monotype Sorts" pitchFamily="2" charset="2"/>
              <a:buChar char="à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E3CA6"/>
              </a:buClr>
              <a:buChar char="•"/>
              <a:defRPr kumimoji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>
                <a:solidFill>
                  <a:schemeClr val="tx1"/>
                </a:solidFill>
                <a:latin typeface="+mn-lt"/>
                <a:ea typeface="돋움" pitchFamily="50" charset="-127"/>
              </a:defRPr>
            </a:lvl4pPr>
            <a:lvl5pPr marL="2057400" indent="-2286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5pPr>
            <a:lvl6pPr marL="25146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6pPr>
            <a:lvl7pPr marL="29718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7pPr>
            <a:lvl8pPr marL="34290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8pPr>
            <a:lvl9pPr marL="38862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9pPr>
          </a:lstStyle>
          <a:p>
            <a:r>
              <a:rPr lang="en-US" altLang="ko-KR" sz="2000" dirty="0" smtClean="0"/>
              <a:t>2</a:t>
            </a:r>
            <a:r>
              <a:rPr lang="en-US" altLang="ko-KR" sz="2000" baseline="30000" dirty="0" smtClean="0"/>
              <a:t>nd</a:t>
            </a:r>
            <a:r>
              <a:rPr lang="en-US" altLang="ko-KR" sz="2000" dirty="0" smtClean="0"/>
              <a:t> Round (‘13. Feb.15)</a:t>
            </a:r>
          </a:p>
          <a:p>
            <a:pPr lvl="1"/>
            <a:r>
              <a:rPr lang="en-US" altLang="ko-KR" sz="1800" dirty="0" smtClean="0"/>
              <a:t>Evaluate technical feasibility &amp; implementation plan</a:t>
            </a:r>
            <a:endParaRPr lang="en-US" altLang="ko-KR" sz="2000" dirty="0" smtClean="0"/>
          </a:p>
          <a:p>
            <a:pPr lvl="1"/>
            <a:r>
              <a:rPr lang="en-US" altLang="ko-KR" sz="1800" dirty="0" smtClean="0"/>
              <a:t>3 teams were selected and awarded development fund</a:t>
            </a:r>
          </a:p>
          <a:p>
            <a:pPr lvl="2"/>
            <a:r>
              <a:rPr lang="en-US" altLang="ko-KR" sz="1600" dirty="0" smtClean="0"/>
              <a:t>KAIST, </a:t>
            </a:r>
            <a:r>
              <a:rPr lang="en-US" altLang="ko-KR" sz="1600" dirty="0" err="1" smtClean="0"/>
              <a:t>Yonsei</a:t>
            </a:r>
            <a:r>
              <a:rPr lang="en-US" altLang="ko-KR" sz="1600" dirty="0" smtClean="0"/>
              <a:t> </a:t>
            </a:r>
            <a:r>
              <a:rPr lang="en-US" altLang="ko-KR" sz="1600" dirty="0" err="1" smtClean="0"/>
              <a:t>Univ</a:t>
            </a:r>
            <a:r>
              <a:rPr lang="en-US" altLang="ko-KR" sz="1600" dirty="0" smtClean="0"/>
              <a:t>, Korea Aerospace Univ.</a:t>
            </a:r>
            <a:endParaRPr lang="ko-KR" altLang="en-US" sz="1600" dirty="0"/>
          </a:p>
        </p:txBody>
      </p:sp>
      <p:pic>
        <p:nvPicPr>
          <p:cNvPr id="9" name="그림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56991"/>
            <a:ext cx="3963409" cy="223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404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8062664" cy="533400"/>
          </a:xfrm>
        </p:spPr>
        <p:txBody>
          <a:bodyPr/>
          <a:lstStyle/>
          <a:p>
            <a:r>
              <a:rPr lang="en-US" altLang="ko-KR" dirty="0" smtClean="0"/>
              <a:t>Selected Missions (1/3)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KAIST(2U); * will be launched by QB50(von-Karman Institute</a:t>
            </a:r>
            <a:r>
              <a:rPr lang="en-US" altLang="ko-KR" dirty="0" smtClean="0"/>
              <a:t>) in ‘16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participate in QB50 program</a:t>
            </a:r>
          </a:p>
          <a:p>
            <a:pPr lvl="1"/>
            <a:r>
              <a:rPr lang="en-US" altLang="ko-KR" dirty="0" smtClean="0"/>
              <a:t>QB50: measurement of low ionosphere/thermosphere using 50 </a:t>
            </a:r>
            <a:r>
              <a:rPr lang="en-US" altLang="ko-KR" dirty="0" err="1" smtClean="0"/>
              <a:t>CubeSats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on this </a:t>
            </a:r>
            <a:r>
              <a:rPr lang="en-US" altLang="ko-KR" dirty="0" err="1" smtClean="0"/>
              <a:t>CubeSat</a:t>
            </a:r>
            <a:r>
              <a:rPr lang="en-US" altLang="ko-KR" dirty="0" smtClean="0"/>
              <a:t>, Langmuir probe will conduct a simultaneous measurement with ion neutral mass spectrometer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905" y="3622987"/>
            <a:ext cx="3168757" cy="1864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62001" y="4098167"/>
            <a:ext cx="1895540" cy="882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3558243"/>
            <a:ext cx="3731493" cy="199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37145" y="5597084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 dirty="0" smtClean="0"/>
              <a:t>Ion neutral mass spectrometer</a:t>
            </a:r>
            <a:endParaRPr lang="ko-KR" altLang="en-US" sz="1800" dirty="0"/>
          </a:p>
        </p:txBody>
      </p:sp>
      <p:sp>
        <p:nvSpPr>
          <p:cNvPr id="11" name="TextBox 10"/>
          <p:cNvSpPr txBox="1"/>
          <p:nvPr/>
        </p:nvSpPr>
        <p:spPr>
          <a:xfrm>
            <a:off x="5220072" y="5614146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dirty="0" smtClean="0"/>
              <a:t>Langmuir Probe</a:t>
            </a:r>
            <a:endParaRPr lang="ko-KR" altLang="en-US" sz="1800" dirty="0"/>
          </a:p>
        </p:txBody>
      </p:sp>
      <p:cxnSp>
        <p:nvCxnSpPr>
          <p:cNvPr id="7" name="직선 화살표 연결선 6"/>
          <p:cNvCxnSpPr/>
          <p:nvPr/>
        </p:nvCxnSpPr>
        <p:spPr bwMode="auto">
          <a:xfrm flipH="1" flipV="1">
            <a:off x="6732240" y="3933056"/>
            <a:ext cx="936103" cy="864096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405830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24" y="3140968"/>
            <a:ext cx="4078698" cy="2684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 smtClean="0"/>
              <a:t>Yonsei</a:t>
            </a:r>
            <a:r>
              <a:rPr lang="en-US" altLang="ko-KR" dirty="0" smtClean="0"/>
              <a:t> Univ.(3U)</a:t>
            </a:r>
          </a:p>
          <a:p>
            <a:pPr lvl="1"/>
            <a:r>
              <a:rPr lang="en-US" altLang="ko-KR" dirty="0"/>
              <a:t>b</a:t>
            </a:r>
            <a:r>
              <a:rPr lang="en-US" altLang="ko-KR" dirty="0" smtClean="0"/>
              <a:t>uild a detector spacecraft of the two spacecraft that constitute a virtual telescope (optics spacecraft to be developed by MIT)</a:t>
            </a:r>
          </a:p>
          <a:p>
            <a:pPr lvl="1"/>
            <a:r>
              <a:rPr lang="en-US" altLang="ko-KR" dirty="0"/>
              <a:t>i</a:t>
            </a:r>
            <a:r>
              <a:rPr lang="en-US" altLang="ko-KR" dirty="0" smtClean="0"/>
              <a:t>nvolves challenging technologies: attitude control &amp; formation flying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40968"/>
            <a:ext cx="4868061" cy="2684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8062664" cy="533400"/>
          </a:xfrm>
        </p:spPr>
        <p:txBody>
          <a:bodyPr/>
          <a:lstStyle/>
          <a:p>
            <a:r>
              <a:rPr lang="en-US" altLang="ko-KR" dirty="0" smtClean="0"/>
              <a:t>Selected Missions (2/3)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2431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Korea Aerospace Univ.(3U)</a:t>
            </a:r>
          </a:p>
          <a:p>
            <a:pPr lvl="1"/>
            <a:r>
              <a:rPr lang="en-US" altLang="ko-KR" dirty="0" smtClean="0"/>
              <a:t>payload: dual band infrared camera (3 – 5 </a:t>
            </a:r>
            <a:r>
              <a:rPr lang="en-US" altLang="ko-KR" dirty="0" smtClean="0">
                <a:latin typeface="Symbol" pitchFamily="18" charset="2"/>
              </a:rPr>
              <a:t>m</a:t>
            </a:r>
            <a:r>
              <a:rPr lang="en-US" altLang="ko-KR" dirty="0" smtClean="0"/>
              <a:t>m):</a:t>
            </a:r>
          </a:p>
          <a:p>
            <a:pPr lvl="2"/>
            <a:r>
              <a:rPr lang="en-US" altLang="ko-KR" dirty="0" smtClean="0"/>
              <a:t>Medium Wave IR, Long Wave IR</a:t>
            </a:r>
          </a:p>
          <a:p>
            <a:pPr lvl="1"/>
            <a:r>
              <a:rPr lang="en-US" altLang="ko-KR" dirty="0" smtClean="0"/>
              <a:t>Observe thermal images of the Earth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pic>
        <p:nvPicPr>
          <p:cNvPr id="1024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4" y="2924944"/>
            <a:ext cx="4221066" cy="300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8062664" cy="533400"/>
          </a:xfrm>
        </p:spPr>
        <p:txBody>
          <a:bodyPr/>
          <a:lstStyle/>
          <a:p>
            <a:r>
              <a:rPr lang="en-US" altLang="ko-KR" dirty="0" smtClean="0"/>
              <a:t>Selected Missions (3/3)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720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altLang="ko-KR" sz="2800" dirty="0"/>
              <a:t>『</a:t>
            </a:r>
            <a:r>
              <a:rPr lang="en-US" altLang="ko-KR" sz="2800" dirty="0" smtClean="0"/>
              <a:t>2013 </a:t>
            </a:r>
            <a:r>
              <a:rPr lang="en-US" altLang="ko-KR" sz="2800" dirty="0"/>
              <a:t>Cubesat Contest』</a:t>
            </a:r>
            <a:endParaRPr lang="ko-KR" altLang="en-US" sz="1800" dirty="0"/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827904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Schedule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5749939"/>
              </p:ext>
            </p:extLst>
          </p:nvPr>
        </p:nvGraphicFramePr>
        <p:xfrm>
          <a:off x="467545" y="1412774"/>
          <a:ext cx="8280919" cy="45365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4317"/>
                <a:gridCol w="1484315"/>
                <a:gridCol w="3281119"/>
                <a:gridCol w="2031168"/>
              </a:tblGrid>
              <a:tr h="370060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kern="100" dirty="0" smtClean="0">
                          <a:effectLst/>
                          <a:latin typeface="Times New Roman"/>
                          <a:ea typeface="바탕체"/>
                        </a:rPr>
                        <a:t>Phase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kern="100" dirty="0" smtClean="0">
                          <a:effectLst/>
                        </a:rPr>
                        <a:t>Contents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Results</a:t>
                      </a:r>
                      <a:endParaRPr lang="ko-KR" sz="16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120359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workshops</a:t>
                      </a:r>
                      <a:endParaRPr lang="ko-KR" sz="16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2013.Apr.9</a:t>
                      </a:r>
                      <a:endParaRPr lang="ko-KR" sz="1600" kern="100" dirty="0">
                        <a:effectLst/>
                      </a:endParaRPr>
                    </a:p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>
                          <a:effectLst/>
                        </a:rPr>
                        <a:t>~</a:t>
                      </a:r>
                      <a:endParaRPr lang="ko-KR" sz="1600" kern="100" dirty="0">
                        <a:effectLst/>
                      </a:endParaRPr>
                    </a:p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May.30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 Apr.9)  Contest announcement</a:t>
                      </a:r>
                    </a:p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 May.14) 1</a:t>
                      </a:r>
                      <a:r>
                        <a:rPr lang="en-US" sz="1400" kern="100" baseline="30000" dirty="0" smtClean="0">
                          <a:effectLst/>
                        </a:rPr>
                        <a:t>st</a:t>
                      </a:r>
                      <a:r>
                        <a:rPr lang="en-US" sz="1400" kern="100" dirty="0" smtClean="0">
                          <a:effectLst/>
                        </a:rPr>
                        <a:t> Education</a:t>
                      </a:r>
                      <a:r>
                        <a:rPr lang="en-US" sz="1400" kern="100" baseline="0" dirty="0" smtClean="0">
                          <a:effectLst/>
                        </a:rPr>
                        <a:t> Workshop</a:t>
                      </a:r>
                      <a:endParaRPr lang="ko-KR" sz="1600" kern="100" dirty="0">
                        <a:effectLst/>
                      </a:endParaRPr>
                    </a:p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(Jun.20)  2</a:t>
                      </a:r>
                      <a:r>
                        <a:rPr lang="en-US" sz="1400" kern="100" baseline="30000" dirty="0" smtClean="0">
                          <a:effectLst/>
                        </a:rPr>
                        <a:t>nd</a:t>
                      </a:r>
                      <a:r>
                        <a:rPr lang="en-US" sz="1400" kern="100" dirty="0" smtClean="0">
                          <a:effectLst/>
                        </a:rPr>
                        <a:t> Education Workshop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l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None/>
                        <a:tabLst>
                          <a:tab pos="201295" algn="l"/>
                        </a:tabLst>
                      </a:pP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Participation by 10 teams</a:t>
                      </a:r>
                      <a:r>
                        <a:rPr lang="en-US" altLang="ko-KR" sz="1400" kern="1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(8 universities) </a:t>
                      </a:r>
                      <a:endParaRPr lang="ko-KR" sz="14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1020361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Contest</a:t>
                      </a:r>
                      <a:endParaRPr lang="ko-KR" sz="16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2013.Jul.4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1</a:t>
                      </a:r>
                      <a:r>
                        <a:rPr lang="en-US" sz="1400" kern="100" baseline="30000" dirty="0" smtClean="0">
                          <a:effectLst/>
                        </a:rPr>
                        <a:t>st</a:t>
                      </a:r>
                      <a:r>
                        <a:rPr lang="en-US" sz="1400" kern="100" baseline="0" dirty="0" smtClean="0">
                          <a:effectLst/>
                        </a:rPr>
                        <a:t> Round</a:t>
                      </a:r>
                      <a:endParaRPr lang="ko-KR" sz="1600" kern="100" dirty="0">
                        <a:effectLst/>
                      </a:endParaRPr>
                    </a:p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(Jul.3)  Proposal Submission</a:t>
                      </a:r>
                      <a:endParaRPr lang="ko-KR" sz="1600" kern="100" dirty="0">
                        <a:effectLst/>
                      </a:endParaRPr>
                    </a:p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(Jul.4)   Presentation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l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None/>
                        <a:tabLst>
                          <a:tab pos="201295" algn="l"/>
                        </a:tabLst>
                      </a:pP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Participation by 9 teams (10 universities)</a:t>
                      </a:r>
                    </a:p>
                    <a:p>
                      <a:pPr marL="0" lvl="0" indent="0" algn="l" latinLnBrk="1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바탕체"/>
                        <a:buNone/>
                        <a:tabLst>
                          <a:tab pos="201295" algn="l"/>
                        </a:tabLst>
                      </a:pP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Selection of 6 teams</a:t>
                      </a:r>
                      <a:endParaRPr lang="ko-KR" sz="14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1020361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endParaRPr lang="ko-KR" sz="16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2013.Sep.12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2</a:t>
                      </a:r>
                      <a:r>
                        <a:rPr lang="en-US" sz="1400" kern="100" baseline="30000" dirty="0" smtClean="0">
                          <a:effectLst/>
                        </a:rPr>
                        <a:t>nd</a:t>
                      </a:r>
                      <a:r>
                        <a:rPr lang="en-US" sz="1400" kern="100" dirty="0" smtClean="0">
                          <a:effectLst/>
                        </a:rPr>
                        <a:t> Round</a:t>
                      </a:r>
                      <a:endParaRPr lang="ko-KR" sz="1600" kern="100" dirty="0">
                        <a:effectLst/>
                      </a:endParaRPr>
                    </a:p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(Sep. 11) Proposal Submission</a:t>
                      </a:r>
                      <a:endParaRPr lang="ko-KR" sz="1600" kern="100" dirty="0">
                        <a:effectLst/>
                      </a:endParaRPr>
                    </a:p>
                    <a:p>
                      <a:pPr marL="342900" lvl="0" indent="-342900"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바탕체"/>
                        <a:buChar char="∙"/>
                        <a:tabLst>
                          <a:tab pos="201295" algn="l"/>
                        </a:tabLst>
                      </a:pPr>
                      <a:r>
                        <a:rPr lang="en-US" sz="1400" kern="100" dirty="0" smtClean="0">
                          <a:effectLst/>
                        </a:rPr>
                        <a:t>(Sep.12) Presentation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lvl="0" indent="-88900" algn="l" latinLnBrk="1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바탕체"/>
                        <a:buNone/>
                        <a:tabLst>
                          <a:tab pos="201295" algn="l"/>
                        </a:tabLst>
                      </a:pP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Participation by 6 1</a:t>
                      </a:r>
                      <a:r>
                        <a:rPr lang="en-US" altLang="ko-KR" sz="1400" kern="1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</a:t>
                      </a:r>
                      <a:r>
                        <a:rPr lang="en-US" altLang="ko-KR" sz="1400" kern="1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round winners</a:t>
                      </a:r>
                    </a:p>
                    <a:p>
                      <a:pPr marL="0" lvl="0" indent="0" algn="l" latinLnBrk="1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바탕체"/>
                        <a:buNone/>
                        <a:tabLst>
                          <a:tab pos="201295" algn="l"/>
                        </a:tabLst>
                      </a:pP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Selection of 3 teams</a:t>
                      </a:r>
                      <a:endParaRPr lang="ko-KR" altLang="ko-KR" sz="14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92213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Cubesat</a:t>
                      </a:r>
                    </a:p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600" b="1" kern="1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Development</a:t>
                      </a:r>
                      <a:endParaRPr lang="ko-KR" sz="1600" b="1" kern="1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2013.Oct.</a:t>
                      </a:r>
                    </a:p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~</a:t>
                      </a:r>
                    </a:p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sz="1600" kern="100" dirty="0" smtClean="0">
                          <a:effectLst/>
                        </a:rPr>
                        <a:t>2015.Feb</a:t>
                      </a:r>
                      <a:endParaRPr lang="ko-KR" sz="1600" kern="1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400" kern="100" dirty="0" smtClean="0">
                          <a:effectLst/>
                        </a:rPr>
                        <a:t>Development</a:t>
                      </a:r>
                      <a:r>
                        <a:rPr lang="en-US" altLang="ko-KR" sz="1400" kern="100" baseline="0" dirty="0" smtClean="0">
                          <a:effectLst/>
                        </a:rPr>
                        <a:t> of proposed missions</a:t>
                      </a:r>
                      <a:endParaRPr lang="ko-KR" sz="1600" kern="100" dirty="0">
                        <a:effectLst/>
                        <a:latin typeface="Times New Roman"/>
                        <a:ea typeface="바탕체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Aft>
                          <a:spcPts val="0"/>
                        </a:spcAft>
                        <a:tabLst>
                          <a:tab pos="508000" algn="l"/>
                        </a:tabLst>
                      </a:pPr>
                      <a:r>
                        <a:rPr lang="en-US" altLang="ko-KR" sz="14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ko-KR" sz="14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172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, 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Education Program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124744"/>
            <a:ext cx="4392488" cy="4953000"/>
          </a:xfrm>
        </p:spPr>
        <p:txBody>
          <a:bodyPr/>
          <a:lstStyle/>
          <a:p>
            <a:r>
              <a:rPr lang="en-US" altLang="ko-KR" sz="2000" dirty="0" smtClean="0"/>
              <a:t>1</a:t>
            </a:r>
            <a:r>
              <a:rPr lang="en-US" altLang="ko-KR" sz="2000" baseline="30000" dirty="0" smtClean="0"/>
              <a:t>st</a:t>
            </a:r>
            <a:r>
              <a:rPr lang="en-US" altLang="ko-KR" sz="2000" dirty="0" smtClean="0"/>
              <a:t> Education Workshop (‘13.May.14)</a:t>
            </a:r>
          </a:p>
          <a:p>
            <a:pPr lvl="1"/>
            <a:r>
              <a:rPr lang="en-US" altLang="ko-KR" sz="1800" dirty="0" smtClean="0"/>
              <a:t>Location : KARI  </a:t>
            </a:r>
          </a:p>
          <a:p>
            <a:pPr lvl="1"/>
            <a:r>
              <a:rPr lang="en-US" altLang="ko-KR" sz="1800" dirty="0" smtClean="0"/>
              <a:t>Lectures on basics of satellite design by KARI engineers</a:t>
            </a:r>
          </a:p>
          <a:p>
            <a:pPr lvl="1"/>
            <a:r>
              <a:rPr lang="en-US" altLang="ko-KR" sz="1800" dirty="0" smtClean="0"/>
              <a:t>Over 100 participants: undergraduate</a:t>
            </a:r>
            <a:r>
              <a:rPr lang="en-US" altLang="ko-KR" sz="1800" dirty="0"/>
              <a:t> </a:t>
            </a:r>
            <a:r>
              <a:rPr lang="en-US" altLang="ko-KR" sz="1800" dirty="0" smtClean="0"/>
              <a:t>&amp; graduate students, professors</a:t>
            </a:r>
            <a:endParaRPr lang="ko-KR" altLang="en-US" sz="180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8" name="내용 개체 틀 2"/>
          <p:cNvSpPr txBox="1">
            <a:spLocks/>
          </p:cNvSpPr>
          <p:nvPr/>
        </p:nvSpPr>
        <p:spPr bwMode="auto">
          <a:xfrm>
            <a:off x="4211960" y="1124744"/>
            <a:ext cx="4752528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E3CA6"/>
              </a:buClr>
              <a:buFont typeface="Monotype Sorts" pitchFamily="2" charset="2"/>
              <a:buChar char="q"/>
              <a:defRPr kumimoji="1" sz="24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E3CA6"/>
              </a:buClr>
              <a:buFont typeface="Monotype Sorts" pitchFamily="2" charset="2"/>
              <a:buChar char="à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E3CA6"/>
              </a:buClr>
              <a:buChar char="•"/>
              <a:defRPr kumimoji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>
                <a:solidFill>
                  <a:schemeClr val="tx1"/>
                </a:solidFill>
                <a:latin typeface="+mn-lt"/>
                <a:ea typeface="돋움" pitchFamily="50" charset="-127"/>
              </a:defRPr>
            </a:lvl4pPr>
            <a:lvl5pPr marL="2057400" indent="-2286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5pPr>
            <a:lvl6pPr marL="25146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6pPr>
            <a:lvl7pPr marL="29718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7pPr>
            <a:lvl8pPr marL="34290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8pPr>
            <a:lvl9pPr marL="38862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9pPr>
          </a:lstStyle>
          <a:p>
            <a:r>
              <a:rPr lang="en-US" altLang="ko-KR" sz="2000" dirty="0" smtClean="0"/>
              <a:t>2</a:t>
            </a:r>
            <a:r>
              <a:rPr lang="en-US" altLang="ko-KR" sz="2000" baseline="30000" dirty="0" smtClean="0"/>
              <a:t>nd</a:t>
            </a:r>
            <a:r>
              <a:rPr lang="en-US" altLang="ko-KR" sz="2000" dirty="0" smtClean="0"/>
              <a:t> Education Workshop</a:t>
            </a:r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(‘13.Jun.20)</a:t>
            </a:r>
          </a:p>
          <a:p>
            <a:pPr lvl="1"/>
            <a:r>
              <a:rPr lang="en-US" altLang="ko-KR" sz="1800" dirty="0" smtClean="0"/>
              <a:t>Lectures on </a:t>
            </a:r>
            <a:r>
              <a:rPr lang="en-US" altLang="ko-KR" sz="1800" dirty="0" err="1" smtClean="0"/>
              <a:t>CubeSat</a:t>
            </a:r>
            <a:r>
              <a:rPr lang="en-US" altLang="ko-KR" sz="1800" dirty="0" smtClean="0"/>
              <a:t> mission, design  </a:t>
            </a:r>
          </a:p>
          <a:p>
            <a:pPr lvl="1"/>
            <a:r>
              <a:rPr lang="en-US" altLang="ko-KR" sz="1800" dirty="0" smtClean="0"/>
              <a:t>2012 selected team’s cubesat design</a:t>
            </a:r>
          </a:p>
          <a:p>
            <a:pPr lvl="1"/>
            <a:r>
              <a:rPr lang="en-US" altLang="ko-KR" sz="1800" dirty="0" smtClean="0"/>
              <a:t>Over 65 participants: undergraduate &amp; graduate students, professors</a:t>
            </a:r>
            <a:endParaRPr lang="ko-KR" altLang="en-US" sz="1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96022136" descr="EMB000017e0255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44" y="3695139"/>
            <a:ext cx="3706118" cy="2470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77109248" descr="EMB000007a825e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06434"/>
            <a:ext cx="3704655" cy="245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887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, 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Contest Program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196752"/>
            <a:ext cx="4536504" cy="4536504"/>
          </a:xfrm>
        </p:spPr>
        <p:txBody>
          <a:bodyPr/>
          <a:lstStyle/>
          <a:p>
            <a:r>
              <a:rPr lang="en-US" altLang="ko-KR" sz="2000" dirty="0" smtClean="0"/>
              <a:t>1</a:t>
            </a:r>
            <a:r>
              <a:rPr lang="en-US" altLang="ko-KR" sz="2000" baseline="30000" dirty="0" smtClean="0"/>
              <a:t>st</a:t>
            </a:r>
            <a:r>
              <a:rPr lang="en-US" altLang="ko-KR" sz="2000" dirty="0" smtClean="0"/>
              <a:t> Round (‘13.Jul.4)</a:t>
            </a:r>
          </a:p>
          <a:p>
            <a:pPr lvl="1"/>
            <a:r>
              <a:rPr lang="en-US" altLang="ko-KR" sz="1800" dirty="0" smtClean="0"/>
              <a:t>Evaluate Scientific/Technical Mission &amp; System Design</a:t>
            </a:r>
          </a:p>
          <a:p>
            <a:pPr lvl="1"/>
            <a:r>
              <a:rPr lang="en-US" altLang="ko-KR" sz="1800" dirty="0" smtClean="0"/>
              <a:t>23 teams applied</a:t>
            </a:r>
          </a:p>
          <a:p>
            <a:pPr lvl="1"/>
            <a:r>
              <a:rPr lang="en-US" altLang="ko-KR" sz="1800" dirty="0" smtClean="0"/>
              <a:t>6 teams were selected</a:t>
            </a:r>
          </a:p>
          <a:p>
            <a:pPr lvl="1"/>
            <a:endParaRPr lang="ko-KR" altLang="en-US" sz="180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7" name="내용 개체 틀 2"/>
          <p:cNvSpPr txBox="1">
            <a:spLocks/>
          </p:cNvSpPr>
          <p:nvPr/>
        </p:nvSpPr>
        <p:spPr bwMode="auto">
          <a:xfrm>
            <a:off x="4644008" y="1196752"/>
            <a:ext cx="4104456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E3CA6"/>
              </a:buClr>
              <a:buFont typeface="Monotype Sorts" pitchFamily="2" charset="2"/>
              <a:buChar char="q"/>
              <a:defRPr kumimoji="1" sz="24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E3CA6"/>
              </a:buClr>
              <a:buFont typeface="Monotype Sorts" pitchFamily="2" charset="2"/>
              <a:buChar char="à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E3CA6"/>
              </a:buClr>
              <a:buChar char="•"/>
              <a:defRPr kumimoji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>
                <a:solidFill>
                  <a:schemeClr val="tx1"/>
                </a:solidFill>
                <a:latin typeface="+mn-lt"/>
                <a:ea typeface="돋움" pitchFamily="50" charset="-127"/>
              </a:defRPr>
            </a:lvl4pPr>
            <a:lvl5pPr marL="2057400" indent="-228600" algn="l" defTabSz="762000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5pPr>
            <a:lvl6pPr marL="25146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6pPr>
            <a:lvl7pPr marL="29718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7pPr>
            <a:lvl8pPr marL="34290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8pPr>
            <a:lvl9pPr marL="3886200" indent="-228600" algn="l" defTabSz="762000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ea typeface="돋움" pitchFamily="50" charset="-127"/>
              </a:defRPr>
            </a:lvl9pPr>
          </a:lstStyle>
          <a:p>
            <a:r>
              <a:rPr lang="en-US" altLang="ko-KR" sz="2000" dirty="0" smtClean="0"/>
              <a:t>2</a:t>
            </a:r>
            <a:r>
              <a:rPr lang="en-US" altLang="ko-KR" sz="2000" baseline="30000" dirty="0" smtClean="0"/>
              <a:t>nd</a:t>
            </a:r>
            <a:r>
              <a:rPr lang="en-US" altLang="ko-KR" sz="2000" dirty="0" smtClean="0"/>
              <a:t> Round(‘13. Sep.12)</a:t>
            </a:r>
          </a:p>
          <a:p>
            <a:pPr lvl="1"/>
            <a:r>
              <a:rPr lang="en-US" altLang="ko-KR" sz="1800" dirty="0" smtClean="0"/>
              <a:t>Evaluate technical feasibility &amp; implementation plan</a:t>
            </a:r>
            <a:endParaRPr lang="en-US" altLang="ko-KR" sz="2000" dirty="0" smtClean="0"/>
          </a:p>
          <a:p>
            <a:pPr lvl="1"/>
            <a:r>
              <a:rPr lang="en-US" altLang="ko-KR" sz="1800" dirty="0" smtClean="0"/>
              <a:t>3 teams were selected and awarded development fund</a:t>
            </a:r>
          </a:p>
          <a:p>
            <a:pPr lvl="2"/>
            <a:r>
              <a:rPr lang="en-US" altLang="ko-KR" sz="1600" dirty="0" err="1" smtClean="0"/>
              <a:t>Kyunghee</a:t>
            </a:r>
            <a:r>
              <a:rPr lang="en-US" altLang="ko-KR" sz="1600" dirty="0" smtClean="0"/>
              <a:t> Univ., </a:t>
            </a:r>
            <a:r>
              <a:rPr lang="en-US" altLang="ko-KR" sz="1600" dirty="0" err="1" smtClean="0"/>
              <a:t>Chosun</a:t>
            </a:r>
            <a:r>
              <a:rPr lang="en-US" altLang="ko-KR" sz="1600" dirty="0" smtClean="0"/>
              <a:t> Univ.,  </a:t>
            </a:r>
            <a:r>
              <a:rPr lang="en-US" altLang="ko-KR" sz="1600" dirty="0" err="1" smtClean="0"/>
              <a:t>Chungnam</a:t>
            </a:r>
            <a:r>
              <a:rPr lang="en-US" altLang="ko-KR" sz="1600" dirty="0" smtClean="0"/>
              <a:t> </a:t>
            </a:r>
            <a:r>
              <a:rPr lang="en-US" altLang="ko-KR" sz="1600" dirty="0" err="1" smtClean="0"/>
              <a:t>univ.</a:t>
            </a:r>
            <a:endParaRPr lang="ko-KR" altLang="en-US" sz="1600" dirty="0"/>
          </a:p>
        </p:txBody>
      </p:sp>
      <p:pic>
        <p:nvPicPr>
          <p:cNvPr id="2050" name="Picture 2" descr="D:\한상혁\KARI\01. 수행과제\(2013.03) 2013 큐브위성 경연대회\01.과제관리\01. 일정관리\03. 경연대회\02. 1차경연(7.4)\10.사진\IMG_13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456384"/>
            <a:ext cx="3739344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한상혁\KARI\01. 수행과제\(2013.03) 2013 큐브위성 경연대회\01.과제관리\01. 일정관리\03. 경연대회\03. 2차경연(9.12)\10. 사진\IMG_17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456384"/>
            <a:ext cx="3672408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44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8062664" cy="533400"/>
          </a:xfrm>
        </p:spPr>
        <p:txBody>
          <a:bodyPr/>
          <a:lstStyle/>
          <a:p>
            <a:r>
              <a:rPr lang="en-US" altLang="ko-KR" dirty="0" smtClean="0"/>
              <a:t>Selected Missions (1/3)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 smtClean="0"/>
              <a:t>Kyunghee</a:t>
            </a:r>
            <a:r>
              <a:rPr lang="en-US" altLang="ko-KR" dirty="0" smtClean="0"/>
              <a:t> Univ.(3U)</a:t>
            </a:r>
          </a:p>
          <a:p>
            <a:pPr lvl="1"/>
            <a:r>
              <a:rPr lang="en-US" altLang="ko-KR" dirty="0" smtClean="0"/>
              <a:t>Payload : Space Radiation Probe and Magnetometer</a:t>
            </a:r>
          </a:p>
          <a:p>
            <a:pPr lvl="1"/>
            <a:r>
              <a:rPr lang="en-US" altLang="ko-KR" dirty="0" smtClean="0"/>
              <a:t>on this </a:t>
            </a:r>
            <a:r>
              <a:rPr lang="en-US" altLang="ko-KR" dirty="0" err="1" smtClean="0"/>
              <a:t>CubeSat</a:t>
            </a:r>
            <a:r>
              <a:rPr lang="en-US" altLang="ko-KR" dirty="0" smtClean="0"/>
              <a:t>, evaluate biologic effects of space radiation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74743992" descr="EMB000014a827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96952"/>
            <a:ext cx="2364432" cy="2745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ocuments and Settings\spae_\바탕 화면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233843"/>
            <a:ext cx="4416979" cy="22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99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800" b="8996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477" t="4135" r="35957" b="12622"/>
          <a:stretch/>
        </p:blipFill>
        <p:spPr>
          <a:xfrm>
            <a:off x="395536" y="2291009"/>
            <a:ext cx="3832108" cy="3751901"/>
          </a:xfrm>
          <a:prstGeom prst="rect">
            <a:avLst/>
          </a:prstGeom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 smtClean="0"/>
              <a:t>Chosun</a:t>
            </a:r>
            <a:r>
              <a:rPr lang="en-US" altLang="ko-KR" dirty="0" smtClean="0"/>
              <a:t> Univ.(1U)</a:t>
            </a:r>
          </a:p>
          <a:p>
            <a:pPr lvl="1"/>
            <a:r>
              <a:rPr lang="en-US" altLang="ko-KR" dirty="0" smtClean="0"/>
              <a:t>payload : MEMS thruster, variable </a:t>
            </a:r>
            <a:r>
              <a:rPr lang="en-US" altLang="ko-KR" dirty="0" err="1" smtClean="0"/>
              <a:t>emittance</a:t>
            </a:r>
            <a:r>
              <a:rPr lang="en-US" altLang="ko-KR" dirty="0" smtClean="0"/>
              <a:t> radiator, pulsation flexible heat pipe</a:t>
            </a:r>
          </a:p>
          <a:p>
            <a:pPr lvl="1"/>
            <a:r>
              <a:rPr lang="en-US" altLang="ko-KR" dirty="0" smtClean="0"/>
              <a:t>investigate core space technology for using as payloads from industry, university, research institute and verify </a:t>
            </a:r>
            <a:r>
              <a:rPr lang="en-US" altLang="ko-KR" dirty="0" err="1" smtClean="0"/>
              <a:t>nano</a:t>
            </a:r>
            <a:r>
              <a:rPr lang="en-US" altLang="ko-KR" dirty="0" smtClean="0"/>
              <a:t>-satellite technology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8062664" cy="533400"/>
          </a:xfrm>
        </p:spPr>
        <p:txBody>
          <a:bodyPr/>
          <a:lstStyle/>
          <a:p>
            <a:r>
              <a:rPr lang="en-US" altLang="ko-KR" dirty="0" smtClean="0"/>
              <a:t>Selected Missions (2/3)</a:t>
            </a:r>
            <a:endParaRPr lang="ko-KR" altLang="en-US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7" name="그림 16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247" y="2996952"/>
            <a:ext cx="1440000" cy="144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그림 17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015257"/>
            <a:ext cx="1440000" cy="144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9" name="그림 18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247" y="4615873"/>
            <a:ext cx="1440000" cy="144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" name="그림 19"/>
          <p:cNvPicPr>
            <a:picLocks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10" t="13022" r="22761" b="21869"/>
          <a:stretch/>
        </p:blipFill>
        <p:spPr>
          <a:xfrm>
            <a:off x="6372200" y="4615873"/>
            <a:ext cx="1440000" cy="144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9466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 smtClean="0"/>
              <a:t>Chungnam</a:t>
            </a:r>
            <a:r>
              <a:rPr lang="en-US" altLang="ko-KR" dirty="0" smtClean="0"/>
              <a:t> Univ.(3U)</a:t>
            </a:r>
          </a:p>
          <a:p>
            <a:pPr lvl="1"/>
            <a:r>
              <a:rPr lang="en-US" altLang="ko-KR" dirty="0" smtClean="0"/>
              <a:t>payload: solar-sail </a:t>
            </a:r>
          </a:p>
          <a:p>
            <a:pPr lvl="1"/>
            <a:r>
              <a:rPr lang="en-US" altLang="ko-KR" dirty="0" smtClean="0"/>
              <a:t>develop solar-sail and deploy mechanism and verify them in LEO(Low </a:t>
            </a:r>
            <a:r>
              <a:rPr lang="en-US" altLang="ko-KR" dirty="0" err="1" smtClean="0"/>
              <a:t>Earch</a:t>
            </a:r>
            <a:r>
              <a:rPr lang="en-US" altLang="ko-KR" dirty="0" smtClean="0"/>
              <a:t> Orbit)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8062664" cy="533400"/>
          </a:xfrm>
        </p:spPr>
        <p:txBody>
          <a:bodyPr/>
          <a:lstStyle/>
          <a:p>
            <a:r>
              <a:rPr lang="en-US" altLang="ko-KR" dirty="0" smtClean="0"/>
              <a:t>Selected Missions (3/3)</a:t>
            </a:r>
            <a:endParaRPr lang="ko-KR" altLang="en-US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1" name="_x74745128" descr="EMB000014a827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12976"/>
            <a:ext cx="2574925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3" name="_x74923808" descr="EMB000014a8275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62886"/>
            <a:ext cx="2822575" cy="333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07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6 Cubesat Teams finally is selected from Cubesat Contest</a:t>
            </a:r>
          </a:p>
          <a:p>
            <a:pPr lvl="1"/>
            <a:r>
              <a:rPr lang="en-US" altLang="ko-KR" dirty="0" smtClean="0"/>
              <a:t>3 teams from</a:t>
            </a:r>
            <a:r>
              <a:rPr lang="ko-KR" altLang="ko-KR" dirty="0" smtClean="0"/>
              <a:t>『</a:t>
            </a:r>
            <a:r>
              <a:rPr lang="en-US" altLang="ko-KR" dirty="0" smtClean="0"/>
              <a:t>2012 Cubesat </a:t>
            </a:r>
            <a:r>
              <a:rPr lang="en-US" altLang="ko-KR" dirty="0" err="1" smtClean="0"/>
              <a:t>Contest』and</a:t>
            </a:r>
            <a:r>
              <a:rPr lang="en-US" altLang="ko-KR" dirty="0" smtClean="0"/>
              <a:t> 3 teams from </a:t>
            </a:r>
            <a:r>
              <a:rPr lang="ko-KR" altLang="ko-KR" dirty="0"/>
              <a:t>『</a:t>
            </a:r>
            <a:r>
              <a:rPr lang="en-US" altLang="ko-KR" dirty="0" smtClean="0"/>
              <a:t>2013 </a:t>
            </a:r>
            <a:r>
              <a:rPr lang="en-US" altLang="ko-KR" dirty="0"/>
              <a:t>Cubesat Contest</a:t>
            </a:r>
            <a:r>
              <a:rPr lang="en-US" altLang="ko-KR" dirty="0" smtClean="0"/>
              <a:t>』</a:t>
            </a:r>
          </a:p>
          <a:p>
            <a:pPr lvl="2"/>
            <a:r>
              <a:rPr lang="en-US" altLang="ko-KR" dirty="0" smtClean="0"/>
              <a:t>1 team of these will be launched by QB50 program</a:t>
            </a:r>
          </a:p>
          <a:p>
            <a:pPr lvl="1"/>
            <a:r>
              <a:rPr lang="en-US" altLang="ko-KR" dirty="0" smtClean="0"/>
              <a:t>these teams is developing their cubesats,</a:t>
            </a:r>
          </a:p>
          <a:p>
            <a:pPr lvl="2"/>
            <a:r>
              <a:rPr lang="en-US" altLang="ko-KR" dirty="0" smtClean="0"/>
              <a:t>2012 cubesat developing teams is scheduled for 2014. Jul.</a:t>
            </a:r>
          </a:p>
          <a:p>
            <a:pPr lvl="2"/>
            <a:r>
              <a:rPr lang="en-US" altLang="ko-KR" dirty="0" smtClean="0"/>
              <a:t>2013 cubesat developing teams is scheduled for 2015. Feb.</a:t>
            </a:r>
          </a:p>
          <a:p>
            <a:endParaRPr lang="en-US" altLang="ko-KR" sz="600" dirty="0" smtClean="0"/>
          </a:p>
          <a:p>
            <a:r>
              <a:rPr lang="en-US" altLang="ko-KR" dirty="0" smtClean="0"/>
              <a:t>Future Plans</a:t>
            </a:r>
            <a:r>
              <a:rPr lang="ko-KR" altLang="ko-KR" dirty="0" smtClean="0"/>
              <a:t>『</a:t>
            </a:r>
            <a:r>
              <a:rPr lang="en-US" altLang="ko-KR" dirty="0" smtClean="0"/>
              <a:t>2013 Cubesat Contest』</a:t>
            </a:r>
          </a:p>
          <a:p>
            <a:pPr lvl="1"/>
            <a:r>
              <a:rPr lang="en-US" altLang="ko-KR" dirty="0" smtClean="0"/>
              <a:t>Select Launch Rocket and fix Launch Schedule</a:t>
            </a:r>
          </a:p>
          <a:p>
            <a:pPr lvl="2"/>
            <a:r>
              <a:rPr lang="en-US" altLang="ko-KR" dirty="0" smtClean="0"/>
              <a:t>launch schedule : </a:t>
            </a:r>
            <a:r>
              <a:rPr lang="en-US" altLang="ko-KR" dirty="0" smtClean="0"/>
              <a:t>All </a:t>
            </a:r>
            <a:r>
              <a:rPr lang="en-US" altLang="ko-KR" dirty="0" smtClean="0"/>
              <a:t>5 </a:t>
            </a:r>
            <a:r>
              <a:rPr lang="en-US" altLang="ko-KR" dirty="0" err="1" smtClean="0"/>
              <a:t>Cubesats</a:t>
            </a:r>
            <a:r>
              <a:rPr lang="en-US" altLang="ko-KR" dirty="0" smtClean="0"/>
              <a:t> in </a:t>
            </a:r>
            <a:r>
              <a:rPr lang="en-US" altLang="ko-KR" dirty="0" smtClean="0"/>
              <a:t>Q3/</a:t>
            </a:r>
            <a:r>
              <a:rPr lang="en-US" altLang="ko-KR" dirty="0" smtClean="0"/>
              <a:t>Q4</a:t>
            </a:r>
            <a:r>
              <a:rPr lang="en-US" altLang="ko-KR" dirty="0" smtClean="0"/>
              <a:t> </a:t>
            </a:r>
            <a:r>
              <a:rPr lang="en-US" altLang="ko-KR" dirty="0" smtClean="0"/>
              <a:t>of 2015 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IAC 2013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6878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ueLine">
  <a:themeElements>
    <a:clrScheme name="BlueLine.pot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Line.pot">
      <a:majorFont>
        <a:latin typeface="Arial"/>
        <a:ea typeface="굴림체"/>
        <a:cs typeface=""/>
      </a:majorFont>
      <a:minorFont>
        <a:latin typeface="Arial"/>
        <a:ea typeface="굴림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굴림" pitchFamily="50" charset="-127"/>
          </a:defRPr>
        </a:defPPr>
      </a:lstStyle>
    </a:lnDef>
  </a:objectDefaults>
  <a:extraClrSchemeLst>
    <a:extraClrScheme>
      <a:clrScheme name="BlueLine.pot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Line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Line.pot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Line.pot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Line.pot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Line.pot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Line.pot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Digital Dots</Template>
  <TotalTime>39798</TotalTime>
  <Words>1017</Words>
  <Application>Microsoft Office PowerPoint</Application>
  <PresentationFormat>화면 슬라이드 쇼(4:3)</PresentationFormat>
  <Paragraphs>207</Paragraphs>
  <Slides>19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8" baseType="lpstr">
      <vt:lpstr>Monotype Sorts</vt:lpstr>
      <vt:lpstr>굴림</vt:lpstr>
      <vt:lpstr>굴림체</vt:lpstr>
      <vt:lpstr>돋움</vt:lpstr>
      <vt:lpstr>바탕체</vt:lpstr>
      <vt:lpstr>Arial</vt:lpstr>
      <vt:lpstr>Symbol</vt:lpstr>
      <vt:lpstr>Times New Roman</vt:lpstr>
      <vt:lpstr>BlueLine</vt:lpstr>
      <vt:lpstr>2012,2013 Cubesat Contest : University Cube Satellites Mission and Design Contest in Korea </vt:lpstr>
      <vt:lpstr>Contents</vt:lpstr>
      <vt:lpstr>Introduction of Cubesat Contest(1/2)</vt:lpstr>
      <vt:lpstr>Introduction of Cubesat Contest(2/2)</vt:lpstr>
      <vt:lpstr>『2012 Cubesat Contest』</vt:lpstr>
      <vt:lpstr>Schedule</vt:lpstr>
      <vt:lpstr>1st, 2nd Education Program</vt:lpstr>
      <vt:lpstr>1st, 2nd Contest Program</vt:lpstr>
      <vt:lpstr>Selected Missions (1/3)</vt:lpstr>
      <vt:lpstr>Selected Missions (2/3)</vt:lpstr>
      <vt:lpstr>Selected Missions (3/3)</vt:lpstr>
      <vt:lpstr>『2013 Cubesat Contest』</vt:lpstr>
      <vt:lpstr>Schedule</vt:lpstr>
      <vt:lpstr>1st, 2nd Education Program</vt:lpstr>
      <vt:lpstr>1st, 2nd Contest Program</vt:lpstr>
      <vt:lpstr>Selected Missions (1/3)</vt:lpstr>
      <vt:lpstr>Selected Missions (2/3)</vt:lpstr>
      <vt:lpstr>Selected Missions (3/3)</vt:lpstr>
      <vt:lpstr>Conclusion</vt:lpstr>
    </vt:vector>
  </TitlesOfParts>
  <Company>병렬 컴파일러 연구실의 Server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Multidatabase Systems and Interoperability Issues</dc:title>
  <dc:creator>임 정 묵</dc:creator>
  <cp:lastModifiedBy>최기혁</cp:lastModifiedBy>
  <cp:revision>1824</cp:revision>
  <cp:lastPrinted>2011-06-10T01:44:02Z</cp:lastPrinted>
  <dcterms:created xsi:type="dcterms:W3CDTF">1998-11-23T15:12:59Z</dcterms:created>
  <dcterms:modified xsi:type="dcterms:W3CDTF">2014-04-02T06:37:17Z</dcterms:modified>
</cp:coreProperties>
</file>